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506997728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506997728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069977281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069977281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06997728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06997728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06997728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06997728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06997728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06997728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06997728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069977281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06997728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06997728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506997728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506997728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5069977281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5069977281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hyperlink" Target="https://en.wikipedia.org/wiki/Decentralization#Blockchain_technology" TargetMode="External"/><Relationship Id="rId5" Type="http://schemas.openxmlformats.org/officeDocument/2006/relationships/hyperlink" Target="https://en.wikipedia.org/wiki/Blockchain" TargetMode="External"/><Relationship Id="rId6" Type="http://schemas.openxmlformats.org/officeDocument/2006/relationships/hyperlink" Target="https://en.wikipedia.org/wiki/Smart_contrac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hyperlink" Target="https://en.wikipedia.org/wiki/Subroutin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4: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The History of Ethereum</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nvSpPr>
        <p:spPr>
          <a:xfrm>
            <a:off x="728349" y="785250"/>
            <a:ext cx="42531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Applications</a:t>
            </a:r>
            <a:endParaRPr b="1" sz="2600">
              <a:solidFill>
                <a:srgbClr val="1A1A1A"/>
              </a:solidFill>
              <a:latin typeface="Raleway"/>
              <a:ea typeface="Raleway"/>
              <a:cs typeface="Raleway"/>
              <a:sym typeface="Raleway"/>
            </a:endParaRPr>
          </a:p>
        </p:txBody>
      </p:sp>
      <p:sp>
        <p:nvSpPr>
          <p:cNvPr id="173" name="Google Shape;173;p27"/>
          <p:cNvSpPr txBox="1"/>
          <p:nvPr/>
        </p:nvSpPr>
        <p:spPr>
          <a:xfrm>
            <a:off x="834700" y="1571925"/>
            <a:ext cx="73869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t>Ethereum allows anyone to deploy permanent and immutable decentralized applications onto it, with which users can interact. </a:t>
            </a:r>
            <a:r>
              <a:rPr b="1" lang="en-GB" sz="1100"/>
              <a:t>Decentralized finance (DeFi)</a:t>
            </a:r>
            <a:r>
              <a:rPr lang="en-GB" sz="1100"/>
              <a:t> applications provide a broad array of financial services without the need for typical financial intermediaries like brokerages, exchanges, or banks, such as allowing cryptocurrency users to borrow against their holdings or lend them out for interest.</a:t>
            </a:r>
            <a:endParaRPr sz="1100"/>
          </a:p>
          <a:p>
            <a:pPr indent="0" lvl="0" marL="0" rtl="0" algn="l">
              <a:lnSpc>
                <a:spcPct val="115000"/>
              </a:lnSpc>
              <a:spcBef>
                <a:spcPts val="500"/>
              </a:spcBef>
              <a:spcAft>
                <a:spcPts val="0"/>
              </a:spcAft>
              <a:buNone/>
            </a:pPr>
            <a:r>
              <a:t/>
            </a:r>
            <a:endParaRPr sz="1100"/>
          </a:p>
          <a:p>
            <a:pPr indent="0" lvl="0" marL="0" rtl="0" algn="l">
              <a:lnSpc>
                <a:spcPct val="115000"/>
              </a:lnSpc>
              <a:spcBef>
                <a:spcPts val="500"/>
              </a:spcBef>
              <a:spcAft>
                <a:spcPts val="0"/>
              </a:spcAft>
              <a:buNone/>
            </a:pPr>
            <a:r>
              <a:rPr lang="en-GB" sz="1100"/>
              <a:t>Ethereum also allows users to create and exchange </a:t>
            </a:r>
            <a:r>
              <a:rPr b="1" lang="en-GB" sz="1100"/>
              <a:t>NFTs</a:t>
            </a:r>
            <a:r>
              <a:rPr lang="en-GB" sz="1100"/>
              <a:t>, which are unique tokens representing ownership of an associated asset or privilege, as recognized by any number of institutions.</a:t>
            </a:r>
            <a:endParaRPr sz="1100"/>
          </a:p>
          <a:p>
            <a:pPr indent="0" lvl="0" marL="0" rtl="0" algn="l">
              <a:lnSpc>
                <a:spcPct val="115000"/>
              </a:lnSpc>
              <a:spcBef>
                <a:spcPts val="500"/>
              </a:spcBef>
              <a:spcAft>
                <a:spcPts val="0"/>
              </a:spcAft>
              <a:buNone/>
            </a:pPr>
            <a:r>
              <a:t/>
            </a:r>
            <a:endParaRPr sz="1100"/>
          </a:p>
          <a:p>
            <a:pPr indent="0" lvl="0" marL="0" rtl="0" algn="l">
              <a:lnSpc>
                <a:spcPct val="115000"/>
              </a:lnSpc>
              <a:spcBef>
                <a:spcPts val="500"/>
              </a:spcBef>
              <a:spcAft>
                <a:spcPts val="0"/>
              </a:spcAft>
              <a:buNone/>
            </a:pPr>
            <a:r>
              <a:rPr lang="en-GB" sz="1100"/>
              <a:t>Additionally, many other cryptocurrencies utilize the</a:t>
            </a:r>
            <a:r>
              <a:rPr b="1" lang="en-GB" sz="1100"/>
              <a:t> ERC-20 token</a:t>
            </a:r>
            <a:r>
              <a:rPr lang="en-GB" sz="1100"/>
              <a:t> standard on top of the Ethereum blockchain and have utilized the platform for initial coin offerings.</a:t>
            </a:r>
            <a:endParaRPr sz="1100"/>
          </a:p>
          <a:p>
            <a:pPr indent="0" lvl="0" marL="457200" rtl="0" algn="l">
              <a:lnSpc>
                <a:spcPct val="115000"/>
              </a:lnSpc>
              <a:spcBef>
                <a:spcPts val="500"/>
              </a:spcBef>
              <a:spcAft>
                <a:spcPts val="500"/>
              </a:spcAft>
              <a:buNone/>
            </a:pPr>
            <a:r>
              <a:t/>
            </a:r>
            <a:endParaRPr sz="1100">
              <a:solidFill>
                <a:srgbClr val="33333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nvSpPr>
        <p:spPr>
          <a:xfrm>
            <a:off x="728349" y="785250"/>
            <a:ext cx="42531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Applications</a:t>
            </a:r>
            <a:endParaRPr b="1" sz="2600">
              <a:solidFill>
                <a:srgbClr val="1A1A1A"/>
              </a:solidFill>
              <a:latin typeface="Raleway"/>
              <a:ea typeface="Raleway"/>
              <a:cs typeface="Raleway"/>
              <a:sym typeface="Raleway"/>
            </a:endParaRPr>
          </a:p>
        </p:txBody>
      </p:sp>
      <p:sp>
        <p:nvSpPr>
          <p:cNvPr id="179" name="Google Shape;179;p28"/>
          <p:cNvSpPr txBox="1"/>
          <p:nvPr/>
        </p:nvSpPr>
        <p:spPr>
          <a:xfrm>
            <a:off x="834700" y="1571925"/>
            <a:ext cx="73869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solidFill>
                  <a:srgbClr val="333333"/>
                </a:solidFill>
              </a:rPr>
              <a:t>Here are the most famous and essential applications built on Ethereum:</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b="1" lang="en-GB" sz="1100">
                <a:solidFill>
                  <a:srgbClr val="333333"/>
                </a:solidFill>
              </a:rPr>
              <a:t>Contract source code</a:t>
            </a:r>
            <a:r>
              <a:rPr lang="en-GB" sz="1100">
                <a:solidFill>
                  <a:srgbClr val="333333"/>
                </a:solidFill>
              </a:rPr>
              <a:t>: Ethereum's smart contracts are written in high-level programming languages and then compiled down to EVM bytecode and deployed to the Ethereum blockchain. </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b="1" lang="en-GB" sz="1100">
                <a:solidFill>
                  <a:srgbClr val="333333"/>
                </a:solidFill>
              </a:rPr>
              <a:t>ERC-20 tokens</a:t>
            </a:r>
            <a:r>
              <a:rPr lang="en-GB" sz="1100">
                <a:solidFill>
                  <a:srgbClr val="333333"/>
                </a:solidFill>
              </a:rPr>
              <a:t>: The ERC-20 Token Standard allows for fungible tokens on the Ethereum blockchain. </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b="1" lang="en-GB" sz="1100">
                <a:solidFill>
                  <a:srgbClr val="333333"/>
                </a:solidFill>
              </a:rPr>
              <a:t>Non-fungible tokens</a:t>
            </a:r>
            <a:r>
              <a:rPr lang="en-GB" sz="1100">
                <a:solidFill>
                  <a:srgbClr val="333333"/>
                </a:solidFill>
              </a:rPr>
              <a:t> (NFTs): Ethereum also allows for the creation of unique and indivisible tokens, called non-fungible tokens (NFTs).</a:t>
            </a:r>
            <a:endParaRPr sz="1100">
              <a:solidFill>
                <a:srgbClr val="333333"/>
              </a:solidFill>
            </a:endParaRPr>
          </a:p>
          <a:p>
            <a:pPr indent="-298450" lvl="0" marL="457200" rtl="0" algn="l">
              <a:lnSpc>
                <a:spcPct val="115000"/>
              </a:lnSpc>
              <a:spcBef>
                <a:spcPts val="1000"/>
              </a:spcBef>
              <a:spcAft>
                <a:spcPts val="500"/>
              </a:spcAft>
              <a:buClr>
                <a:srgbClr val="333333"/>
              </a:buClr>
              <a:buSzPts val="1100"/>
              <a:buFont typeface="Arial"/>
              <a:buChar char="●"/>
            </a:pPr>
            <a:r>
              <a:rPr b="1" lang="en-GB" sz="1100">
                <a:solidFill>
                  <a:srgbClr val="333333"/>
                </a:solidFill>
              </a:rPr>
              <a:t>Decentralized finance</a:t>
            </a:r>
            <a:r>
              <a:rPr lang="en-GB" sz="1100">
                <a:solidFill>
                  <a:srgbClr val="333333"/>
                </a:solidFill>
              </a:rPr>
              <a:t>: Decentralized finance (DeFi) offers traditional financial instruments in a decentralized architecture, outside of companies' and governments' control.</a:t>
            </a:r>
            <a:endParaRPr sz="1100">
              <a:solidFill>
                <a:srgbClr val="333333"/>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3" name="Shape 183"/>
        <p:cNvGrpSpPr/>
        <p:nvPr/>
      </p:nvGrpSpPr>
      <p:grpSpPr>
        <a:xfrm>
          <a:off x="0" y="0"/>
          <a:ext cx="0" cy="0"/>
          <a:chOff x="0" y="0"/>
          <a:chExt cx="0" cy="0"/>
        </a:xfrm>
      </p:grpSpPr>
      <p:sp>
        <p:nvSpPr>
          <p:cNvPr id="184" name="Google Shape;184;p29"/>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85" name="Google Shape;185;p29"/>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The history and application of Ethereum was shown above.</a:t>
            </a:r>
            <a:endParaRPr sz="1800">
              <a:solidFill>
                <a:schemeClr val="lt1"/>
              </a:solidFill>
            </a:endParaRPr>
          </a:p>
          <a:p>
            <a:pPr indent="0" lvl="0" marL="0" rtl="0" algn="l">
              <a:spcBef>
                <a:spcPts val="1600"/>
              </a:spcBef>
              <a:spcAft>
                <a:spcPts val="1600"/>
              </a:spcAft>
              <a:buNone/>
            </a:pPr>
            <a:r>
              <a:rPr lang="en-GB" sz="1800">
                <a:solidFill>
                  <a:schemeClr val="lt1"/>
                </a:solidFill>
              </a:rPr>
              <a:t>Brought the whole picture of Ethereum.</a:t>
            </a:r>
            <a:endParaRPr sz="1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191" name="Google Shape;191;p30"/>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92" name="Google Shape;192;p30"/>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nvSpPr>
        <p:spPr>
          <a:xfrm>
            <a:off x="729450" y="2056375"/>
            <a:ext cx="5203200" cy="15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4800">
                <a:solidFill>
                  <a:srgbClr val="FFFFFF"/>
                </a:solidFill>
                <a:latin typeface="Raleway"/>
                <a:ea typeface="Raleway"/>
                <a:cs typeface="Raleway"/>
                <a:sym typeface="Raleway"/>
              </a:rPr>
              <a:t>Ethereum</a:t>
            </a:r>
            <a:endParaRPr b="1" sz="4800">
              <a:solidFill>
                <a:srgbClr val="FFFFFF"/>
              </a:solidFill>
              <a:latin typeface="Raleway"/>
              <a:ea typeface="Raleway"/>
              <a:cs typeface="Raleway"/>
              <a:sym typeface="Raleway"/>
            </a:endParaRPr>
          </a:p>
        </p:txBody>
      </p:sp>
      <p:pic>
        <p:nvPicPr>
          <p:cNvPr id="122" name="Google Shape;122;p19"/>
          <p:cNvPicPr preferRelativeResize="0"/>
          <p:nvPr/>
        </p:nvPicPr>
        <p:blipFill>
          <a:blip r:embed="rId3">
            <a:alphaModFix/>
          </a:blip>
          <a:stretch>
            <a:fillRect/>
          </a:stretch>
        </p:blipFill>
        <p:spPr>
          <a:xfrm>
            <a:off x="0" y="0"/>
            <a:ext cx="9144001" cy="5143524"/>
          </a:xfrm>
          <a:prstGeom prst="rect">
            <a:avLst/>
          </a:prstGeom>
          <a:noFill/>
          <a:ln>
            <a:noFill/>
          </a:ln>
        </p:spPr>
      </p:pic>
      <p:sp>
        <p:nvSpPr>
          <p:cNvPr id="123" name="Google Shape;123;p19"/>
          <p:cNvSpPr txBox="1"/>
          <p:nvPr/>
        </p:nvSpPr>
        <p:spPr>
          <a:xfrm>
            <a:off x="171000" y="191650"/>
            <a:ext cx="5971800" cy="15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GB" sz="2800">
                <a:solidFill>
                  <a:srgbClr val="FFFFFF"/>
                </a:solidFill>
                <a:latin typeface="Raleway"/>
                <a:ea typeface="Raleway"/>
                <a:cs typeface="Raleway"/>
                <a:sym typeface="Raleway"/>
              </a:rPr>
              <a:t>Ethereum is a </a:t>
            </a:r>
            <a:r>
              <a:rPr b="1" lang="en-GB" sz="2800">
                <a:solidFill>
                  <a:srgbClr val="FFFFFF"/>
                </a:solidFill>
                <a:uFill>
                  <a:noFill/>
                </a:uFill>
                <a:latin typeface="Raleway"/>
                <a:ea typeface="Raleway"/>
                <a:cs typeface="Raleway"/>
                <a:sym typeface="Raleway"/>
                <a:hlinkClick r:id="rId4">
                  <a:extLst>
                    <a:ext uri="{A12FA001-AC4F-418D-AE19-62706E023703}">
                      <ahyp:hlinkClr val="tx"/>
                    </a:ext>
                  </a:extLst>
                </a:hlinkClick>
              </a:rPr>
              <a:t>decentralized</a:t>
            </a:r>
            <a:r>
              <a:rPr b="1" lang="en-GB" sz="2800">
                <a:solidFill>
                  <a:srgbClr val="FFFFFF"/>
                </a:solidFill>
                <a:latin typeface="Raleway"/>
                <a:ea typeface="Raleway"/>
                <a:cs typeface="Raleway"/>
                <a:sym typeface="Raleway"/>
              </a:rPr>
              <a:t> </a:t>
            </a:r>
            <a:r>
              <a:rPr b="1" lang="en-GB" sz="2800">
                <a:solidFill>
                  <a:srgbClr val="FFFFFF"/>
                </a:solidFill>
                <a:uFill>
                  <a:noFill/>
                </a:uFill>
                <a:latin typeface="Raleway"/>
                <a:ea typeface="Raleway"/>
                <a:cs typeface="Raleway"/>
                <a:sym typeface="Raleway"/>
                <a:hlinkClick r:id="rId5">
                  <a:extLst>
                    <a:ext uri="{A12FA001-AC4F-418D-AE19-62706E023703}">
                      <ahyp:hlinkClr val="tx"/>
                    </a:ext>
                  </a:extLst>
                </a:hlinkClick>
              </a:rPr>
              <a:t>blockchain</a:t>
            </a:r>
            <a:r>
              <a:rPr b="1" lang="en-GB" sz="2800">
                <a:solidFill>
                  <a:srgbClr val="FFFFFF"/>
                </a:solidFill>
                <a:latin typeface="Raleway"/>
                <a:ea typeface="Raleway"/>
                <a:cs typeface="Raleway"/>
                <a:sym typeface="Raleway"/>
              </a:rPr>
              <a:t> with </a:t>
            </a:r>
            <a:r>
              <a:rPr b="1" lang="en-GB" sz="2800">
                <a:solidFill>
                  <a:srgbClr val="FFFFFF"/>
                </a:solidFill>
                <a:uFill>
                  <a:noFill/>
                </a:uFill>
                <a:latin typeface="Raleway"/>
                <a:ea typeface="Raleway"/>
                <a:cs typeface="Raleway"/>
                <a:sym typeface="Raleway"/>
                <a:hlinkClick r:id="rId6">
                  <a:extLst>
                    <a:ext uri="{A12FA001-AC4F-418D-AE19-62706E023703}">
                      <ahyp:hlinkClr val="tx"/>
                    </a:ext>
                  </a:extLst>
                </a:hlinkClick>
              </a:rPr>
              <a:t>smart contract</a:t>
            </a:r>
            <a:r>
              <a:rPr b="1" lang="en-GB" sz="2800">
                <a:solidFill>
                  <a:srgbClr val="FFFFFF"/>
                </a:solidFill>
                <a:latin typeface="Raleway"/>
                <a:ea typeface="Raleway"/>
                <a:cs typeface="Raleway"/>
                <a:sym typeface="Raleway"/>
              </a:rPr>
              <a:t> functionality.</a:t>
            </a:r>
            <a:endParaRPr b="1" sz="28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6222150" y="651200"/>
            <a:ext cx="2921851" cy="3262599"/>
          </a:xfrm>
          <a:prstGeom prst="rect">
            <a:avLst/>
          </a:prstGeom>
          <a:noFill/>
          <a:ln>
            <a:noFill/>
          </a:ln>
        </p:spPr>
      </p:pic>
      <p:sp>
        <p:nvSpPr>
          <p:cNvPr id="129" name="Google Shape;129;p20"/>
          <p:cNvSpPr txBox="1"/>
          <p:nvPr/>
        </p:nvSpPr>
        <p:spPr>
          <a:xfrm>
            <a:off x="728349" y="785250"/>
            <a:ext cx="42531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History</a:t>
            </a:r>
            <a:endParaRPr b="1" sz="2600">
              <a:solidFill>
                <a:srgbClr val="1A1A1A"/>
              </a:solidFill>
              <a:latin typeface="Raleway"/>
              <a:ea typeface="Raleway"/>
              <a:cs typeface="Raleway"/>
              <a:sym typeface="Raleway"/>
            </a:endParaRPr>
          </a:p>
        </p:txBody>
      </p:sp>
      <p:sp>
        <p:nvSpPr>
          <p:cNvPr id="130" name="Google Shape;130;p20"/>
          <p:cNvSpPr txBox="1"/>
          <p:nvPr/>
        </p:nvSpPr>
        <p:spPr>
          <a:xfrm>
            <a:off x="721250" y="1431750"/>
            <a:ext cx="52344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333333"/>
                </a:solidFill>
              </a:rPr>
              <a:t>Ethereum </a:t>
            </a:r>
            <a:r>
              <a:rPr lang="en-GB" sz="1100">
                <a:solidFill>
                  <a:srgbClr val="333333"/>
                </a:solidFill>
              </a:rPr>
              <a:t>was initially described in late 2013 in a white paper by </a:t>
            </a:r>
            <a:r>
              <a:rPr b="1" lang="en-GB" sz="1100">
                <a:solidFill>
                  <a:srgbClr val="333333"/>
                </a:solidFill>
              </a:rPr>
              <a:t>Vitalik Buterin</a:t>
            </a:r>
            <a:r>
              <a:rPr lang="en-GB" sz="1100">
                <a:solidFill>
                  <a:srgbClr val="333333"/>
                </a:solidFill>
              </a:rPr>
              <a:t>, a programmer and co-founder of Bitcoin Magazine, that described a way to build decentralized applications.</a:t>
            </a:r>
            <a:endParaRPr sz="1100">
              <a:solidFill>
                <a:srgbClr val="333333"/>
              </a:solidFill>
            </a:endParaRPr>
          </a:p>
          <a:p>
            <a:pPr indent="0" lvl="0" marL="0" rtl="0" algn="l">
              <a:lnSpc>
                <a:spcPct val="115000"/>
              </a:lnSpc>
              <a:spcBef>
                <a:spcPts val="1600"/>
              </a:spcBef>
              <a:spcAft>
                <a:spcPts val="0"/>
              </a:spcAft>
              <a:buNone/>
            </a:pPr>
            <a:r>
              <a:rPr lang="en-GB" sz="1100">
                <a:solidFill>
                  <a:srgbClr val="333333"/>
                </a:solidFill>
              </a:rPr>
              <a:t>Ethereum was announced at the North American Bitcoin Conference in Miami, in January 2014.</a:t>
            </a:r>
            <a:endParaRPr sz="1100">
              <a:solidFill>
                <a:srgbClr val="333333"/>
              </a:solidFill>
            </a:endParaRPr>
          </a:p>
          <a:p>
            <a:pPr indent="0" lvl="0" marL="0" rtl="0" algn="l">
              <a:lnSpc>
                <a:spcPct val="115000"/>
              </a:lnSpc>
              <a:spcBef>
                <a:spcPts val="1600"/>
              </a:spcBef>
              <a:spcAft>
                <a:spcPts val="1600"/>
              </a:spcAft>
              <a:buNone/>
            </a:pPr>
            <a:r>
              <a:rPr lang="en-GB" sz="1100">
                <a:solidFill>
                  <a:srgbClr val="333333"/>
                </a:solidFill>
              </a:rPr>
              <a:t>Buterin chose the name Ethereum as it sounded nice and it had the word '</a:t>
            </a:r>
            <a:r>
              <a:rPr b="1" lang="en-GB" sz="1100">
                <a:solidFill>
                  <a:srgbClr val="333333"/>
                </a:solidFill>
              </a:rPr>
              <a:t>ether</a:t>
            </a:r>
            <a:r>
              <a:rPr lang="en-GB" sz="1100">
                <a:solidFill>
                  <a:srgbClr val="333333"/>
                </a:solidFill>
              </a:rPr>
              <a:t>', referring to the hypothetical invisible medium that permeates the universe and allows light to travel. </a:t>
            </a:r>
            <a:endParaRPr sz="1100">
              <a:solidFill>
                <a:srgbClr val="33333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nvSpPr>
        <p:spPr>
          <a:xfrm>
            <a:off x="727397" y="785250"/>
            <a:ext cx="36825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Development (2014)</a:t>
            </a:r>
            <a:endParaRPr b="1" sz="2600">
              <a:solidFill>
                <a:srgbClr val="1A1A1A"/>
              </a:solidFill>
              <a:latin typeface="Raleway"/>
              <a:ea typeface="Raleway"/>
              <a:cs typeface="Raleway"/>
              <a:sym typeface="Raleway"/>
            </a:endParaRPr>
          </a:p>
        </p:txBody>
      </p:sp>
      <p:sp>
        <p:nvSpPr>
          <p:cNvPr id="136" name="Google Shape;136;p21"/>
          <p:cNvSpPr txBox="1"/>
          <p:nvPr/>
        </p:nvSpPr>
        <p:spPr>
          <a:xfrm>
            <a:off x="727400" y="1431750"/>
            <a:ext cx="41130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solidFill>
                  <a:srgbClr val="333333"/>
                </a:solidFill>
              </a:rPr>
              <a:t>2014</a:t>
            </a:r>
            <a:r>
              <a:rPr lang="en-GB" sz="1100">
                <a:solidFill>
                  <a:srgbClr val="333333"/>
                </a:solidFill>
              </a:rPr>
              <a:t> is the year of Ethereum Development.</a:t>
            </a:r>
            <a:endParaRPr sz="1100">
              <a:solidFill>
                <a:srgbClr val="333333"/>
              </a:solidFill>
            </a:endParaRPr>
          </a:p>
          <a:p>
            <a:pPr indent="0" lvl="0" marL="0" rtl="0" algn="l">
              <a:lnSpc>
                <a:spcPct val="115000"/>
              </a:lnSpc>
              <a:spcBef>
                <a:spcPts val="1600"/>
              </a:spcBef>
              <a:spcAft>
                <a:spcPts val="0"/>
              </a:spcAft>
              <a:buNone/>
            </a:pPr>
            <a:r>
              <a:rPr lang="en-GB" sz="1100">
                <a:solidFill>
                  <a:srgbClr val="333333"/>
                </a:solidFill>
              </a:rPr>
              <a:t>Formal development of the software underlying Ethereum began in early 2014 through a Swiss company, </a:t>
            </a:r>
            <a:r>
              <a:rPr b="1" lang="en-GB" sz="1100">
                <a:solidFill>
                  <a:srgbClr val="333333"/>
                </a:solidFill>
              </a:rPr>
              <a:t>Ethereum Switzerland GmbH. </a:t>
            </a:r>
            <a:r>
              <a:rPr lang="en-GB" sz="1100">
                <a:solidFill>
                  <a:srgbClr val="333333"/>
                </a:solidFill>
              </a:rPr>
              <a:t>The idea of putting executable smart contracts in the blockchain needed to be specified before it could be implemented in software. </a:t>
            </a:r>
            <a:endParaRPr sz="1100">
              <a:solidFill>
                <a:srgbClr val="333333"/>
              </a:solidFill>
            </a:endParaRPr>
          </a:p>
          <a:p>
            <a:pPr indent="0" lvl="0" marL="0" rtl="0" algn="l">
              <a:lnSpc>
                <a:spcPct val="115000"/>
              </a:lnSpc>
              <a:spcBef>
                <a:spcPts val="1600"/>
              </a:spcBef>
              <a:spcAft>
                <a:spcPts val="0"/>
              </a:spcAft>
              <a:buNone/>
            </a:pPr>
            <a:r>
              <a:rPr lang="en-GB" sz="1100">
                <a:solidFill>
                  <a:srgbClr val="333333"/>
                </a:solidFill>
              </a:rPr>
              <a:t>This work was done by </a:t>
            </a:r>
            <a:r>
              <a:rPr b="1" lang="en-GB" sz="1100">
                <a:solidFill>
                  <a:srgbClr val="333333"/>
                </a:solidFill>
              </a:rPr>
              <a:t>Gavin Wood</a:t>
            </a:r>
            <a:r>
              <a:rPr lang="en-GB" sz="1100">
                <a:solidFill>
                  <a:srgbClr val="333333"/>
                </a:solidFill>
              </a:rPr>
              <a:t>, then the chief technology officer, in the Ethereum Yellow Paper that specified the </a:t>
            </a:r>
            <a:r>
              <a:rPr b="1" lang="en-GB" sz="1100">
                <a:solidFill>
                  <a:srgbClr val="333333"/>
                </a:solidFill>
              </a:rPr>
              <a:t>Ethereum Virtual Machine</a:t>
            </a:r>
            <a:r>
              <a:rPr lang="en-GB" sz="1100">
                <a:solidFill>
                  <a:srgbClr val="333333"/>
                </a:solidFill>
              </a:rPr>
              <a:t>. </a:t>
            </a:r>
            <a:endParaRPr sz="1100">
              <a:solidFill>
                <a:srgbClr val="333333"/>
              </a:solidFill>
            </a:endParaRPr>
          </a:p>
          <a:p>
            <a:pPr indent="0" lvl="0" marL="0" rtl="0" algn="l">
              <a:lnSpc>
                <a:spcPct val="115000"/>
              </a:lnSpc>
              <a:spcBef>
                <a:spcPts val="1600"/>
              </a:spcBef>
              <a:spcAft>
                <a:spcPts val="1600"/>
              </a:spcAft>
              <a:buNone/>
            </a:pPr>
            <a:r>
              <a:rPr lang="en-GB" sz="1100">
                <a:solidFill>
                  <a:srgbClr val="333333"/>
                </a:solidFill>
              </a:rPr>
              <a:t>Subsequently, a Swiss non-profit foundation, the </a:t>
            </a:r>
            <a:r>
              <a:rPr b="1" lang="en-GB" sz="1100">
                <a:solidFill>
                  <a:srgbClr val="333333"/>
                </a:solidFill>
              </a:rPr>
              <a:t>Ethereum Foundation</a:t>
            </a:r>
            <a:r>
              <a:rPr lang="en-GB" sz="1100">
                <a:solidFill>
                  <a:srgbClr val="333333"/>
                </a:solidFill>
              </a:rPr>
              <a:t>  was founded. </a:t>
            </a:r>
            <a:endParaRPr sz="1100">
              <a:solidFill>
                <a:srgbClr val="333333"/>
              </a:solidFill>
            </a:endParaRPr>
          </a:p>
        </p:txBody>
      </p:sp>
      <p:pic>
        <p:nvPicPr>
          <p:cNvPr id="137" name="Google Shape;137;p21"/>
          <p:cNvPicPr preferRelativeResize="0"/>
          <p:nvPr/>
        </p:nvPicPr>
        <p:blipFill>
          <a:blip r:embed="rId3">
            <a:alphaModFix/>
          </a:blip>
          <a:stretch>
            <a:fillRect/>
          </a:stretch>
        </p:blipFill>
        <p:spPr>
          <a:xfrm>
            <a:off x="5146751" y="1248976"/>
            <a:ext cx="3997249" cy="266482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nvSpPr>
        <p:spPr>
          <a:xfrm>
            <a:off x="728350" y="785250"/>
            <a:ext cx="65070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Launch and the DAO event (2014–2016)</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43" name="Google Shape;143;p22"/>
          <p:cNvSpPr txBox="1"/>
          <p:nvPr/>
        </p:nvSpPr>
        <p:spPr>
          <a:xfrm>
            <a:off x="728350" y="1581575"/>
            <a:ext cx="74220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t>Several codenamed prototypes of Ethereum were developed over 18 months in 2014 and 2015 by the Ethereum Foundation as part of their </a:t>
            </a:r>
            <a:r>
              <a:rPr b="1" lang="en-GB" sz="1100"/>
              <a:t>proof-of-concept series</a:t>
            </a:r>
            <a:r>
              <a:rPr lang="en-GB" sz="1100"/>
              <a:t>. "</a:t>
            </a:r>
            <a:r>
              <a:rPr b="1" lang="en-GB" sz="1100"/>
              <a:t>Olympic</a:t>
            </a:r>
            <a:r>
              <a:rPr lang="en-GB" sz="1100"/>
              <a:t>" was the last prototype and public beta pre-release. The Olympic network gave users a bug bounty of 25,000 ether for stress-testing the Ethereum blockchain.</a:t>
            </a:r>
            <a:endParaRPr sz="1100"/>
          </a:p>
          <a:p>
            <a:pPr indent="0" lvl="0" marL="0" rtl="0" algn="l">
              <a:lnSpc>
                <a:spcPct val="115000"/>
              </a:lnSpc>
              <a:spcBef>
                <a:spcPts val="1600"/>
              </a:spcBef>
              <a:spcAft>
                <a:spcPts val="0"/>
              </a:spcAft>
              <a:buNone/>
            </a:pPr>
            <a:r>
              <a:rPr lang="en-GB" sz="1100"/>
              <a:t>On 30 July 2015, "</a:t>
            </a:r>
            <a:r>
              <a:rPr b="1" lang="en-GB" sz="1100"/>
              <a:t>Frontier</a:t>
            </a:r>
            <a:r>
              <a:rPr lang="en-GB" sz="1100"/>
              <a:t>" marked the official launch of the Ethereum platform, and Ethereum created its "genesis block". The genesis block contained 8,893 transactions allocating various amounts of ether to different addresses, and a block reward of 5 ETH.</a:t>
            </a:r>
            <a:endParaRPr sz="1100"/>
          </a:p>
          <a:p>
            <a:pPr indent="0" lvl="0" marL="0" rtl="0" algn="l">
              <a:lnSpc>
                <a:spcPct val="115000"/>
              </a:lnSpc>
              <a:spcBef>
                <a:spcPts val="1600"/>
              </a:spcBef>
              <a:spcAft>
                <a:spcPts val="0"/>
              </a:spcAft>
              <a:buNone/>
            </a:pPr>
            <a:r>
              <a:rPr lang="en-GB" sz="1100"/>
              <a:t>Since the initial launch, Ethereum has undergone a number of planned </a:t>
            </a:r>
            <a:r>
              <a:rPr b="1" lang="en-GB" sz="1100"/>
              <a:t>protocol upgrades</a:t>
            </a:r>
            <a:r>
              <a:rPr lang="en-GB" sz="1100"/>
              <a:t>, which are important changes affecting the underlying functionality and/or incentive structures of the platform. Protocol upgrades are accomplished by means of a hard fork.</a:t>
            </a:r>
            <a:endParaRPr sz="1100"/>
          </a:p>
          <a:p>
            <a:pPr indent="0" lvl="0" marL="0" rtl="0" algn="l">
              <a:lnSpc>
                <a:spcPct val="115000"/>
              </a:lnSpc>
              <a:spcBef>
                <a:spcPts val="1600"/>
              </a:spcBef>
              <a:spcAft>
                <a:spcPts val="1600"/>
              </a:spcAft>
              <a:buNone/>
            </a:pPr>
            <a:r>
              <a:t/>
            </a:r>
            <a:endParaRPr sz="1100">
              <a:solidFill>
                <a:srgbClr val="33333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nvSpPr>
        <p:spPr>
          <a:xfrm>
            <a:off x="728350" y="785250"/>
            <a:ext cx="65070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Launch and the DAO event (2014–2016)</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49" name="Google Shape;149;p23"/>
          <p:cNvSpPr txBox="1"/>
          <p:nvPr/>
        </p:nvSpPr>
        <p:spPr>
          <a:xfrm>
            <a:off x="728350" y="1581575"/>
            <a:ext cx="78570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t>In 2016, a decentralized autonomous organization called </a:t>
            </a:r>
            <a:r>
              <a:rPr b="1" lang="en-GB" sz="1100"/>
              <a:t>The DAO</a:t>
            </a:r>
            <a:r>
              <a:rPr lang="en-GB" sz="1100"/>
              <a:t>—</a:t>
            </a:r>
            <a:r>
              <a:rPr lang="en-GB" sz="1100" u="sng"/>
              <a:t>a set of smart contracts developed on the platform</a:t>
            </a:r>
            <a:r>
              <a:rPr lang="en-GB" sz="1100"/>
              <a:t>—raised a record US$150 million in a crowd sale to fund the project. The DAO was exploited in June 2016 when US$50 million of DAO tokens were stolen by an unknown hacker. The event sparked a debate in the crypto-community about whether Ethereum should perform a contentious "hard fork" to reappropriate the affected funds.</a:t>
            </a:r>
            <a:endParaRPr sz="1100"/>
          </a:p>
          <a:p>
            <a:pPr indent="0" lvl="0" marL="0" rtl="0" algn="l">
              <a:lnSpc>
                <a:spcPct val="115000"/>
              </a:lnSpc>
              <a:spcBef>
                <a:spcPts val="1600"/>
              </a:spcBef>
              <a:spcAft>
                <a:spcPts val="0"/>
              </a:spcAft>
              <a:buNone/>
            </a:pPr>
            <a:r>
              <a:rPr lang="en-GB" sz="1100"/>
              <a:t>The fork resulted in the network splitting into </a:t>
            </a:r>
            <a:r>
              <a:rPr lang="en-GB" sz="1100" u="sng"/>
              <a:t>two blockchains</a:t>
            </a:r>
            <a:r>
              <a:rPr lang="en-GB" sz="1100"/>
              <a:t>:</a:t>
            </a:r>
            <a:endParaRPr sz="1100"/>
          </a:p>
          <a:p>
            <a:pPr indent="0" lvl="0" marL="0" rtl="0" algn="l">
              <a:lnSpc>
                <a:spcPct val="115000"/>
              </a:lnSpc>
              <a:spcBef>
                <a:spcPts val="1600"/>
              </a:spcBef>
              <a:spcAft>
                <a:spcPts val="0"/>
              </a:spcAft>
              <a:buNone/>
            </a:pPr>
            <a:r>
              <a:rPr b="1" lang="en-GB" sz="1100"/>
              <a:t>Ethereum with theft reversed</a:t>
            </a:r>
            <a:r>
              <a:rPr lang="en-GB" sz="1100"/>
              <a:t>, and </a:t>
            </a:r>
            <a:r>
              <a:rPr b="1" lang="en-GB" sz="1100"/>
              <a:t>Ethereum Classic,</a:t>
            </a:r>
            <a:r>
              <a:rPr lang="en-GB" sz="1100"/>
              <a:t> which continued on the original chain.</a:t>
            </a:r>
            <a:endParaRPr sz="1100"/>
          </a:p>
          <a:p>
            <a:pPr indent="0" lvl="0" marL="0" rtl="0" algn="l">
              <a:lnSpc>
                <a:spcPct val="115000"/>
              </a:lnSpc>
              <a:spcBef>
                <a:spcPts val="1600"/>
              </a:spcBef>
              <a:spcAft>
                <a:spcPts val="0"/>
              </a:spcAft>
              <a:buNone/>
            </a:pPr>
            <a:r>
              <a:rPr lang="en-GB" sz="1100"/>
              <a:t>The hard fork created a rivalry between the two networks. After the hard fork, Ethereum subsequently forked twice in the fourth quarter of 2016 to deal with other attacks.</a:t>
            </a:r>
            <a:endParaRPr sz="1100"/>
          </a:p>
          <a:p>
            <a:pPr indent="0" lvl="0" marL="0" rtl="0" algn="l">
              <a:lnSpc>
                <a:spcPct val="115000"/>
              </a:lnSpc>
              <a:spcBef>
                <a:spcPts val="1600"/>
              </a:spcBef>
              <a:spcAft>
                <a:spcPts val="1600"/>
              </a:spcAft>
              <a:buNone/>
            </a:pPr>
            <a:r>
              <a:t/>
            </a:r>
            <a:endParaRPr sz="1100">
              <a:solidFill>
                <a:srgbClr val="33333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nvSpPr>
        <p:spPr>
          <a:xfrm>
            <a:off x="728350" y="785250"/>
            <a:ext cx="70212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Continued development and milestones (2017–present)</a:t>
            </a:r>
            <a:endParaRPr b="1" sz="2600">
              <a:solidFill>
                <a:srgbClr val="1A1A1A"/>
              </a:solidFill>
              <a:latin typeface="Raleway"/>
              <a:ea typeface="Raleway"/>
              <a:cs typeface="Raleway"/>
              <a:sym typeface="Raleway"/>
            </a:endParaRPr>
          </a:p>
        </p:txBody>
      </p:sp>
      <p:sp>
        <p:nvSpPr>
          <p:cNvPr id="155" name="Google Shape;155;p24"/>
          <p:cNvSpPr txBox="1"/>
          <p:nvPr/>
        </p:nvSpPr>
        <p:spPr>
          <a:xfrm>
            <a:off x="701550" y="1871650"/>
            <a:ext cx="7740900" cy="2201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333333"/>
              </a:buClr>
              <a:buSzPts val="1100"/>
              <a:buFont typeface="Arial"/>
              <a:buChar char="●"/>
            </a:pPr>
            <a:r>
              <a:rPr lang="en-GB" sz="1100">
                <a:solidFill>
                  <a:srgbClr val="333333"/>
                </a:solidFill>
              </a:rPr>
              <a:t>In March 2017, various blockchain startups, research groups, and Fortune </a:t>
            </a:r>
            <a:r>
              <a:rPr b="1" lang="en-GB" sz="1100">
                <a:solidFill>
                  <a:srgbClr val="333333"/>
                </a:solidFill>
              </a:rPr>
              <a:t>500 companies </a:t>
            </a:r>
            <a:r>
              <a:rPr lang="en-GB" sz="1100">
                <a:solidFill>
                  <a:srgbClr val="333333"/>
                </a:solidFill>
              </a:rPr>
              <a:t>announced the creation of the Enterprise Ethereum Alliance (EEA) with </a:t>
            </a:r>
            <a:r>
              <a:rPr b="1" lang="en-GB" sz="1100">
                <a:solidFill>
                  <a:srgbClr val="333333"/>
                </a:solidFill>
              </a:rPr>
              <a:t>30 founding members</a:t>
            </a:r>
            <a:r>
              <a:rPr lang="en-GB" sz="1100">
                <a:solidFill>
                  <a:srgbClr val="333333"/>
                </a:solidFill>
              </a:rPr>
              <a:t>.</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lang="en-GB" sz="1100">
                <a:solidFill>
                  <a:srgbClr val="333333"/>
                </a:solidFill>
              </a:rPr>
              <a:t>By January 2018, ether was the </a:t>
            </a:r>
            <a:r>
              <a:rPr b="1" lang="en-GB" sz="1100">
                <a:solidFill>
                  <a:srgbClr val="333333"/>
                </a:solidFill>
              </a:rPr>
              <a:t>second-largest cryptocurrency </a:t>
            </a:r>
            <a:r>
              <a:rPr lang="en-GB" sz="1100">
                <a:solidFill>
                  <a:srgbClr val="333333"/>
                </a:solidFill>
              </a:rPr>
              <a:t>in terms of market capitalization, behind bitcoin.</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lang="en-GB" sz="1100">
                <a:solidFill>
                  <a:srgbClr val="333333"/>
                </a:solidFill>
              </a:rPr>
              <a:t>After the Constantinople upgrade on 28 February 2019, there were </a:t>
            </a:r>
            <a:r>
              <a:rPr b="1" lang="en-GB" sz="1100">
                <a:solidFill>
                  <a:srgbClr val="333333"/>
                </a:solidFill>
              </a:rPr>
              <a:t>two network upgrades</a:t>
            </a:r>
            <a:r>
              <a:rPr lang="en-GB" sz="1100">
                <a:solidFill>
                  <a:srgbClr val="333333"/>
                </a:solidFill>
              </a:rPr>
              <a:t> made within a month late in the year: Istanbul on 8 December 2019 and Muir Glacier on 2 January 2020.</a:t>
            </a:r>
            <a:endParaRPr sz="1100">
              <a:solidFill>
                <a:srgbClr val="333333"/>
              </a:solidFill>
            </a:endParaRPr>
          </a:p>
          <a:p>
            <a:pPr indent="-298450" lvl="0" marL="457200" rtl="0" algn="l">
              <a:lnSpc>
                <a:spcPct val="115000"/>
              </a:lnSpc>
              <a:spcBef>
                <a:spcPts val="1000"/>
              </a:spcBef>
              <a:spcAft>
                <a:spcPts val="0"/>
              </a:spcAft>
              <a:buClr>
                <a:srgbClr val="333333"/>
              </a:buClr>
              <a:buSzPts val="1100"/>
              <a:buFont typeface="Arial"/>
              <a:buChar char="●"/>
            </a:pPr>
            <a:r>
              <a:rPr lang="en-GB" sz="1100">
                <a:solidFill>
                  <a:srgbClr val="333333"/>
                </a:solidFill>
              </a:rPr>
              <a:t>There were</a:t>
            </a:r>
            <a:r>
              <a:rPr b="1" lang="en-GB" sz="1100">
                <a:solidFill>
                  <a:srgbClr val="333333"/>
                </a:solidFill>
              </a:rPr>
              <a:t> two network upgrades </a:t>
            </a:r>
            <a:r>
              <a:rPr lang="en-GB" sz="1100">
                <a:solidFill>
                  <a:srgbClr val="333333"/>
                </a:solidFill>
              </a:rPr>
              <a:t>in 2021. </a:t>
            </a:r>
            <a:endParaRPr sz="1100">
              <a:solidFill>
                <a:srgbClr val="333333"/>
              </a:solidFill>
            </a:endParaRPr>
          </a:p>
          <a:p>
            <a:pPr indent="-298450" lvl="1" marL="914400" rtl="0" algn="l">
              <a:lnSpc>
                <a:spcPct val="115000"/>
              </a:lnSpc>
              <a:spcBef>
                <a:spcPts val="1000"/>
              </a:spcBef>
              <a:spcAft>
                <a:spcPts val="0"/>
              </a:spcAft>
              <a:buClr>
                <a:srgbClr val="333333"/>
              </a:buClr>
              <a:buSzPts val="1100"/>
              <a:buFont typeface="Arial"/>
              <a:buChar char="○"/>
            </a:pPr>
            <a:r>
              <a:rPr lang="en-GB" sz="1100">
                <a:solidFill>
                  <a:srgbClr val="333333"/>
                </a:solidFill>
              </a:rPr>
              <a:t>The first was "</a:t>
            </a:r>
            <a:r>
              <a:rPr b="1" lang="en-GB" sz="1100">
                <a:solidFill>
                  <a:srgbClr val="333333"/>
                </a:solidFill>
              </a:rPr>
              <a:t>Berlin</a:t>
            </a:r>
            <a:r>
              <a:rPr lang="en-GB" sz="1100">
                <a:solidFill>
                  <a:srgbClr val="333333"/>
                </a:solidFill>
              </a:rPr>
              <a:t>", implemented on 14 April 2021.</a:t>
            </a:r>
            <a:endParaRPr sz="1100">
              <a:solidFill>
                <a:srgbClr val="333333"/>
              </a:solidFill>
            </a:endParaRPr>
          </a:p>
          <a:p>
            <a:pPr indent="-298450" lvl="1" marL="914400" rtl="0" algn="l">
              <a:lnSpc>
                <a:spcPct val="115000"/>
              </a:lnSpc>
              <a:spcBef>
                <a:spcPts val="1000"/>
              </a:spcBef>
              <a:spcAft>
                <a:spcPts val="1000"/>
              </a:spcAft>
              <a:buClr>
                <a:srgbClr val="333333"/>
              </a:buClr>
              <a:buSzPts val="1100"/>
              <a:buFont typeface="Arial"/>
              <a:buChar char="○"/>
            </a:pPr>
            <a:r>
              <a:rPr lang="en-GB" sz="1100">
                <a:solidFill>
                  <a:srgbClr val="333333"/>
                </a:solidFill>
              </a:rPr>
              <a:t>The second was "</a:t>
            </a:r>
            <a:r>
              <a:rPr b="1" lang="en-GB" sz="1100">
                <a:solidFill>
                  <a:srgbClr val="333333"/>
                </a:solidFill>
              </a:rPr>
              <a:t>London</a:t>
            </a:r>
            <a:r>
              <a:rPr lang="en-GB" sz="1100">
                <a:solidFill>
                  <a:srgbClr val="333333"/>
                </a:solidFill>
              </a:rPr>
              <a:t>", which took effect on 5 August.</a:t>
            </a:r>
            <a:endParaRPr sz="1100">
              <a:solidFill>
                <a:srgbClr val="33333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txBox="1"/>
          <p:nvPr/>
        </p:nvSpPr>
        <p:spPr>
          <a:xfrm>
            <a:off x="728349" y="785250"/>
            <a:ext cx="42531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Ethereum 2.0</a:t>
            </a:r>
            <a:endParaRPr b="1" sz="2600">
              <a:solidFill>
                <a:srgbClr val="1A1A1A"/>
              </a:solidFill>
              <a:latin typeface="Raleway"/>
              <a:ea typeface="Raleway"/>
              <a:cs typeface="Raleway"/>
              <a:sym typeface="Raleway"/>
            </a:endParaRPr>
          </a:p>
        </p:txBody>
      </p:sp>
      <p:sp>
        <p:nvSpPr>
          <p:cNvPr id="161" name="Google Shape;161;p25"/>
          <p:cNvSpPr txBox="1"/>
          <p:nvPr/>
        </p:nvSpPr>
        <p:spPr>
          <a:xfrm>
            <a:off x="825050" y="1494550"/>
            <a:ext cx="73869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1100"/>
              <a:t>Ethereum 2.0 (Eth2) </a:t>
            </a:r>
            <a:r>
              <a:rPr lang="en-GB" sz="1100"/>
              <a:t>was a set of </a:t>
            </a:r>
            <a:r>
              <a:rPr b="1" lang="en-GB" sz="1100"/>
              <a:t>three or more upgrades</a:t>
            </a:r>
            <a:r>
              <a:rPr lang="en-GB" sz="1100"/>
              <a:t>, also known as "</a:t>
            </a:r>
            <a:r>
              <a:rPr b="1" lang="en-GB" sz="1100"/>
              <a:t>phases</a:t>
            </a:r>
            <a:r>
              <a:rPr lang="en-GB" sz="1100"/>
              <a:t>", meant to transition the network's consensus mechanism to </a:t>
            </a:r>
            <a:r>
              <a:rPr b="1" lang="en-GB" sz="1100"/>
              <a:t>proof-of-stake</a:t>
            </a:r>
            <a:r>
              <a:rPr lang="en-GB" sz="1100"/>
              <a:t>, and to scale the network's transaction throughput with execution sharding and improved </a:t>
            </a:r>
            <a:r>
              <a:rPr b="1" lang="en-GB" sz="1100"/>
              <a:t>EVM</a:t>
            </a:r>
            <a:r>
              <a:rPr lang="en-GB" sz="1100"/>
              <a:t> architecture.</a:t>
            </a:r>
            <a:endParaRPr sz="1100"/>
          </a:p>
          <a:p>
            <a:pPr indent="0" lvl="0" marL="0" rtl="0" algn="l">
              <a:lnSpc>
                <a:spcPct val="115000"/>
              </a:lnSpc>
              <a:spcBef>
                <a:spcPts val="1600"/>
              </a:spcBef>
              <a:spcAft>
                <a:spcPts val="0"/>
              </a:spcAft>
              <a:buNone/>
            </a:pPr>
            <a:r>
              <a:rPr b="1" lang="en-GB" sz="1100"/>
              <a:t>First:</a:t>
            </a:r>
            <a:r>
              <a:rPr lang="en-GB" sz="1100"/>
              <a:t> "</a:t>
            </a:r>
            <a:r>
              <a:rPr b="1" lang="en-GB" sz="1100"/>
              <a:t>phase 0</a:t>
            </a:r>
            <a:r>
              <a:rPr lang="en-GB" sz="1100"/>
              <a:t>", launched the </a:t>
            </a:r>
            <a:r>
              <a:rPr b="1" lang="en-GB" sz="1100"/>
              <a:t>proof-of-stake Beacon Chain</a:t>
            </a:r>
            <a:r>
              <a:rPr lang="en-GB" sz="1100"/>
              <a:t> on the 1st of December,</a:t>
            </a:r>
            <a:r>
              <a:rPr b="1" lang="en-GB" sz="1100"/>
              <a:t> 2020</a:t>
            </a:r>
            <a:r>
              <a:rPr lang="en-GB" sz="1100"/>
              <a:t>.</a:t>
            </a:r>
            <a:endParaRPr sz="1100"/>
          </a:p>
          <a:p>
            <a:pPr indent="0" lvl="0" marL="0" rtl="0" algn="l">
              <a:lnSpc>
                <a:spcPct val="115000"/>
              </a:lnSpc>
              <a:spcBef>
                <a:spcPts val="1600"/>
              </a:spcBef>
              <a:spcAft>
                <a:spcPts val="0"/>
              </a:spcAft>
              <a:buNone/>
            </a:pPr>
            <a:r>
              <a:rPr lang="en-GB" sz="1100"/>
              <a:t>In early </a:t>
            </a:r>
            <a:r>
              <a:rPr b="1" lang="en-GB" sz="1100"/>
              <a:t>2022</a:t>
            </a:r>
            <a:r>
              <a:rPr lang="en-GB" sz="1100"/>
              <a:t>, the “Ethereum 2.0” terminology was deprecated in an effort to highlight the existence of only one Ethereum network and one ether cryptocurrency. The </a:t>
            </a:r>
            <a:r>
              <a:rPr b="1" lang="en-GB" sz="1100"/>
              <a:t>Eth1 blockchain</a:t>
            </a:r>
            <a:r>
              <a:rPr lang="en-GB" sz="1100"/>
              <a:t> was renamed to the “</a:t>
            </a:r>
            <a:r>
              <a:rPr b="1" lang="en-GB" sz="1100"/>
              <a:t>execution layer</a:t>
            </a:r>
            <a:r>
              <a:rPr lang="en-GB" sz="1100"/>
              <a:t>”, and its associated Eth1 clients were reclassified as execution clients. Similarly, the </a:t>
            </a:r>
            <a:r>
              <a:rPr b="1" lang="en-GB" sz="1100"/>
              <a:t>Eth2 blockchain </a:t>
            </a:r>
            <a:r>
              <a:rPr lang="en-GB" sz="1100"/>
              <a:t>was renamed to the "</a:t>
            </a:r>
            <a:r>
              <a:rPr b="1" lang="en-GB" sz="1100"/>
              <a:t>consensus layer</a:t>
            </a:r>
            <a:r>
              <a:rPr lang="en-GB" sz="1100"/>
              <a:t>", and its associated Eth2 clients were reclassified as consensus clients.</a:t>
            </a:r>
            <a:endParaRPr sz="1100"/>
          </a:p>
          <a:p>
            <a:pPr indent="0" lvl="0" marL="0" rtl="0" algn="l">
              <a:lnSpc>
                <a:spcPct val="115000"/>
              </a:lnSpc>
              <a:spcBef>
                <a:spcPts val="1600"/>
              </a:spcBef>
              <a:spcAft>
                <a:spcPts val="0"/>
              </a:spcAft>
              <a:buNone/>
            </a:pPr>
            <a:r>
              <a:rPr lang="en-GB" sz="1100"/>
              <a:t>On 15 September </a:t>
            </a:r>
            <a:r>
              <a:rPr b="1" lang="en-GB" sz="1100"/>
              <a:t>2022</a:t>
            </a:r>
            <a:r>
              <a:rPr lang="en-GB" sz="1100"/>
              <a:t>, Ethereum transitioned its </a:t>
            </a:r>
            <a:r>
              <a:rPr b="1" lang="en-GB" sz="1100"/>
              <a:t>consensus mechanism</a:t>
            </a:r>
            <a:r>
              <a:rPr lang="en-GB" sz="1100"/>
              <a:t> from </a:t>
            </a:r>
            <a:r>
              <a:rPr b="1" lang="en-GB" sz="1100"/>
              <a:t>proof-of-work</a:t>
            </a:r>
            <a:r>
              <a:rPr lang="en-GB" sz="1100"/>
              <a:t> (PoW) to </a:t>
            </a:r>
            <a:r>
              <a:rPr b="1" lang="en-GB" sz="1100"/>
              <a:t>proof-of-stake</a:t>
            </a:r>
            <a:r>
              <a:rPr lang="en-GB" sz="1100"/>
              <a:t> (PoS) in an upgrade process known as "</a:t>
            </a:r>
            <a:r>
              <a:rPr b="1" lang="en-GB" sz="1100"/>
              <a:t>the Merge</a:t>
            </a:r>
            <a:r>
              <a:rPr lang="en-GB" sz="1100"/>
              <a:t>". This has cut Ethereum's energy usage by </a:t>
            </a:r>
            <a:r>
              <a:rPr b="1" lang="en-GB" sz="1100"/>
              <a:t>99%</a:t>
            </a:r>
            <a:r>
              <a:rPr lang="en-GB" sz="1100"/>
              <a:t>.</a:t>
            </a:r>
            <a:endParaRPr sz="1100"/>
          </a:p>
          <a:p>
            <a:pPr indent="0" lvl="0" marL="0" rtl="0" algn="l">
              <a:lnSpc>
                <a:spcPct val="115000"/>
              </a:lnSpc>
              <a:spcBef>
                <a:spcPts val="1600"/>
              </a:spcBef>
              <a:spcAft>
                <a:spcPts val="1600"/>
              </a:spcAft>
              <a:buNone/>
            </a:pPr>
            <a:r>
              <a:t/>
            </a:r>
            <a:endParaRPr b="1" sz="1100">
              <a:solidFill>
                <a:srgbClr val="33333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nvSpPr>
        <p:spPr>
          <a:xfrm>
            <a:off x="728349" y="785250"/>
            <a:ext cx="42531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Design</a:t>
            </a:r>
            <a:endParaRPr b="1" sz="2600">
              <a:solidFill>
                <a:srgbClr val="1A1A1A"/>
              </a:solidFill>
              <a:latin typeface="Raleway"/>
              <a:ea typeface="Raleway"/>
              <a:cs typeface="Raleway"/>
              <a:sym typeface="Raleway"/>
            </a:endParaRPr>
          </a:p>
        </p:txBody>
      </p:sp>
      <p:sp>
        <p:nvSpPr>
          <p:cNvPr id="167" name="Google Shape;167;p26"/>
          <p:cNvSpPr txBox="1"/>
          <p:nvPr/>
        </p:nvSpPr>
        <p:spPr>
          <a:xfrm>
            <a:off x="793375" y="1344750"/>
            <a:ext cx="7692600" cy="22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b="1" lang="en-GB" sz="1100">
                <a:solidFill>
                  <a:srgbClr val="333333"/>
                </a:solidFill>
              </a:rPr>
              <a:t>Ether </a:t>
            </a:r>
            <a:r>
              <a:rPr b="1" lang="en-GB" sz="1100">
                <a:solidFill>
                  <a:srgbClr val="202122"/>
                </a:solidFill>
                <a:highlight>
                  <a:srgbClr val="FFFFFF"/>
                </a:highlight>
              </a:rPr>
              <a:t>(ETH)</a:t>
            </a:r>
            <a:r>
              <a:rPr b="1" lang="en-GB" sz="1100">
                <a:solidFill>
                  <a:srgbClr val="333333"/>
                </a:solidFill>
              </a:rPr>
              <a:t>: </a:t>
            </a:r>
            <a:r>
              <a:rPr lang="en-GB" sz="1100">
                <a:solidFill>
                  <a:srgbClr val="202122"/>
                </a:solidFill>
                <a:highlight>
                  <a:srgbClr val="FFFFFF"/>
                </a:highlight>
              </a:rPr>
              <a:t>The cryptocurrency generated in accordance with the Ethereum protocol as a reward to validators in a proof-of-stake system for adding blocks to the blockchain.</a:t>
            </a:r>
            <a:endParaRPr b="1" sz="1100">
              <a:solidFill>
                <a:srgbClr val="333333"/>
              </a:solidFill>
            </a:endParaRPr>
          </a:p>
          <a:p>
            <a:pPr indent="0" lvl="0" marL="0" rtl="0" algn="l">
              <a:lnSpc>
                <a:spcPct val="115000"/>
              </a:lnSpc>
              <a:spcBef>
                <a:spcPts val="1000"/>
              </a:spcBef>
              <a:spcAft>
                <a:spcPts val="0"/>
              </a:spcAft>
              <a:buNone/>
            </a:pPr>
            <a:r>
              <a:rPr b="1" lang="en-GB" sz="1100">
                <a:solidFill>
                  <a:srgbClr val="333333"/>
                </a:solidFill>
              </a:rPr>
              <a:t>Accounts: </a:t>
            </a:r>
            <a:r>
              <a:rPr lang="en-GB" sz="1100">
                <a:solidFill>
                  <a:srgbClr val="202122"/>
                </a:solidFill>
                <a:highlight>
                  <a:srgbClr val="FFFFFF"/>
                </a:highlight>
              </a:rPr>
              <a:t>Two types of accounts: user accounts and contracts. Both types have an ETH balance, may send ETH to any account, may call any public </a:t>
            </a:r>
            <a:r>
              <a:rPr lang="en-GB" sz="1100">
                <a:solidFill>
                  <a:srgbClr val="202122"/>
                </a:solidFill>
                <a:highlight>
                  <a:srgbClr val="FFFFFF"/>
                </a:highlight>
                <a:uFill>
                  <a:noFill/>
                </a:uFill>
                <a:hlinkClick r:id="rId3">
                  <a:extLst>
                    <a:ext uri="{A12FA001-AC4F-418D-AE19-62706E023703}">
                      <ahyp:hlinkClr val="tx"/>
                    </a:ext>
                  </a:extLst>
                </a:hlinkClick>
              </a:rPr>
              <a:t>function</a:t>
            </a:r>
            <a:r>
              <a:rPr lang="en-GB" sz="1100">
                <a:solidFill>
                  <a:srgbClr val="202122"/>
                </a:solidFill>
                <a:highlight>
                  <a:srgbClr val="FFFFFF"/>
                </a:highlight>
              </a:rPr>
              <a:t> of a contract or create a new contract, and are identified on the blockchain and in the state by an account address.</a:t>
            </a:r>
            <a:endParaRPr b="1" sz="1100">
              <a:solidFill>
                <a:srgbClr val="333333"/>
              </a:solidFill>
            </a:endParaRPr>
          </a:p>
          <a:p>
            <a:pPr indent="0" lvl="0" marL="0" rtl="0" algn="l">
              <a:lnSpc>
                <a:spcPct val="115000"/>
              </a:lnSpc>
              <a:spcBef>
                <a:spcPts val="1000"/>
              </a:spcBef>
              <a:spcAft>
                <a:spcPts val="0"/>
              </a:spcAft>
              <a:buNone/>
            </a:pPr>
            <a:r>
              <a:rPr b="1" lang="en-GB" sz="1100">
                <a:solidFill>
                  <a:srgbClr val="333333"/>
                </a:solidFill>
              </a:rPr>
              <a:t>Address: </a:t>
            </a:r>
            <a:r>
              <a:rPr lang="en-GB" sz="1100">
                <a:solidFill>
                  <a:srgbClr val="202122"/>
                </a:solidFill>
                <a:highlight>
                  <a:srgbClr val="FFFFFF"/>
                </a:highlight>
              </a:rPr>
              <a:t>Ethereum addresses are composed of the prefix "0x" (a common identifier for hexadecimal) concatenated with the rightmost 20 bytes of the Keccak-256 hash of the ECDSA public key.</a:t>
            </a:r>
            <a:endParaRPr sz="1100">
              <a:solidFill>
                <a:srgbClr val="202122"/>
              </a:solidFill>
              <a:highlight>
                <a:srgbClr val="FFFFFF"/>
              </a:highlight>
            </a:endParaRPr>
          </a:p>
          <a:p>
            <a:pPr indent="0" lvl="0" marL="0" rtl="0" algn="l">
              <a:lnSpc>
                <a:spcPct val="115000"/>
              </a:lnSpc>
              <a:spcBef>
                <a:spcPts val="1000"/>
              </a:spcBef>
              <a:spcAft>
                <a:spcPts val="0"/>
              </a:spcAft>
              <a:buNone/>
            </a:pPr>
            <a:r>
              <a:rPr b="1" lang="en-GB" sz="1100">
                <a:solidFill>
                  <a:srgbClr val="202122"/>
                </a:solidFill>
                <a:highlight>
                  <a:srgbClr val="FFFFFF"/>
                </a:highlight>
              </a:rPr>
              <a:t>Ethereum Virtual Machine (EVM)</a:t>
            </a:r>
            <a:r>
              <a:rPr b="1" lang="en-GB" sz="1100">
                <a:solidFill>
                  <a:srgbClr val="333333"/>
                </a:solidFill>
              </a:rPr>
              <a:t>: </a:t>
            </a:r>
            <a:r>
              <a:rPr lang="en-GB" sz="1100">
                <a:solidFill>
                  <a:srgbClr val="202122"/>
                </a:solidFill>
                <a:highlight>
                  <a:srgbClr val="FFFFFF"/>
                </a:highlight>
              </a:rPr>
              <a:t>The runtime environment for transaction execution in Ethereum.</a:t>
            </a:r>
            <a:endParaRPr b="1" sz="1100">
              <a:solidFill>
                <a:srgbClr val="333333"/>
              </a:solidFill>
            </a:endParaRPr>
          </a:p>
          <a:p>
            <a:pPr indent="0" lvl="0" marL="0" rtl="0" algn="l">
              <a:lnSpc>
                <a:spcPct val="115000"/>
              </a:lnSpc>
              <a:spcBef>
                <a:spcPts val="1000"/>
              </a:spcBef>
              <a:spcAft>
                <a:spcPts val="500"/>
              </a:spcAft>
              <a:buNone/>
            </a:pPr>
            <a:r>
              <a:rPr b="1" lang="en-GB" sz="1100">
                <a:solidFill>
                  <a:srgbClr val="333333"/>
                </a:solidFill>
              </a:rPr>
              <a:t>Gas: </a:t>
            </a:r>
            <a:r>
              <a:rPr lang="en-GB" sz="1100">
                <a:solidFill>
                  <a:srgbClr val="202122"/>
                </a:solidFill>
                <a:highlight>
                  <a:srgbClr val="FFFFFF"/>
                </a:highlight>
              </a:rPr>
              <a:t>A unit of account within the EVM used in the calculation of the transaction fee.</a:t>
            </a:r>
            <a:endParaRPr b="1" sz="1100">
              <a:solidFill>
                <a:srgbClr val="33333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